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notesMasterIdLst>
    <p:notesMasterId r:id="rId17"/>
  </p:notesMasterIdLst>
  <p:handoutMasterIdLst>
    <p:handoutMasterId r:id="rId18"/>
  </p:handoutMasterIdLst>
  <p:sldIdLst>
    <p:sldId id="256" r:id="rId5"/>
    <p:sldId id="334" r:id="rId6"/>
    <p:sldId id="331" r:id="rId7"/>
    <p:sldId id="332" r:id="rId8"/>
    <p:sldId id="335" r:id="rId9"/>
    <p:sldId id="336" r:id="rId10"/>
    <p:sldId id="337" r:id="rId11"/>
    <p:sldId id="338" r:id="rId12"/>
    <p:sldId id="339" r:id="rId13"/>
    <p:sldId id="340" r:id="rId14"/>
    <p:sldId id="333" r:id="rId15"/>
    <p:sldId id="274" r:id="rId16"/>
  </p:sldIdLst>
  <p:sldSz cx="9144000" cy="6858000" type="screen4x3"/>
  <p:notesSz cx="9996488" cy="68643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AA32"/>
    <a:srgbClr val="FF0066"/>
    <a:srgbClr val="76B531"/>
    <a:srgbClr val="8EC83E"/>
    <a:srgbClr val="97BE0D"/>
    <a:srgbClr val="A4C139"/>
    <a:srgbClr val="9AB535"/>
    <a:srgbClr val="A1BE38"/>
    <a:srgbClr val="7BB2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84164" autoAdjust="0"/>
  </p:normalViewPr>
  <p:slideViewPr>
    <p:cSldViewPr>
      <p:cViewPr varScale="1">
        <p:scale>
          <a:sx n="74" d="100"/>
          <a:sy n="74" d="100"/>
        </p:scale>
        <p:origin x="1157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662363" y="1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6519942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662363" y="6519942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5D53D48D-6CDE-424D-92FA-58107FA4187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70373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662363" y="1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281363" y="514350"/>
            <a:ext cx="3433762" cy="2574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99649" y="3260566"/>
            <a:ext cx="7997190" cy="3088958"/>
          </a:xfrm>
          <a:prstGeom prst="rect">
            <a:avLst/>
          </a:prstGeom>
        </p:spPr>
        <p:txBody>
          <a:bodyPr vert="horz" lIns="96341" tIns="48171" rIns="96341" bIns="48171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519942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662363" y="6519942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8357C7E2-668F-4C86-9037-86EF8C098E6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914637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3412"/>
            <a:endParaRPr lang="nl-NL" sz="1300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0615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10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5477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11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1059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12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4814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2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5813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4574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0751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7923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8034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90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8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1840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9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2450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14-12-2020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3303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14-12-2020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100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14-12-2020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7475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14-12-2020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3306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14-12-2020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647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14-12-2020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7701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14-12-2020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6483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14-12-2020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9167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14-12-2020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1851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14-12-2020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289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14-12-2020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9294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A3189-9521-40DA-95B7-3886042B25D8}" type="datetimeFigureOut">
              <a:rPr lang="nl-NL" smtClean="0"/>
              <a:pPr/>
              <a:t>14-12-2020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2652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691680" y="-8679"/>
            <a:ext cx="3217538" cy="5904656"/>
          </a:xfrm>
          <a:prstGeom prst="rect">
            <a:avLst/>
          </a:prstGeom>
          <a:solidFill>
            <a:srgbClr val="97B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91680" y="4167607"/>
            <a:ext cx="3217538" cy="1163468"/>
          </a:xfrm>
        </p:spPr>
        <p:txBody>
          <a:bodyPr>
            <a:noAutofit/>
          </a:bodyPr>
          <a:lstStyle/>
          <a:p>
            <a:pPr algn="l"/>
            <a:r>
              <a:rPr lang="nl-NL" sz="3600" b="1" dirty="0" smtClean="0">
                <a:solidFill>
                  <a:schemeClr val="bg1"/>
                </a:solidFill>
              </a:rPr>
              <a:t>Hoofdstuk 2</a:t>
            </a:r>
            <a:br>
              <a:rPr lang="nl-NL" sz="3600" b="1" dirty="0" smtClean="0">
                <a:solidFill>
                  <a:schemeClr val="bg1"/>
                </a:solidFill>
              </a:rPr>
            </a:br>
            <a:r>
              <a:rPr lang="nl-NL" sz="2800" b="1" dirty="0" smtClean="0">
                <a:solidFill>
                  <a:schemeClr val="bg1"/>
                </a:solidFill>
              </a:rPr>
              <a:t>Stoffen</a:t>
            </a:r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691680" y="5380709"/>
            <a:ext cx="3217538" cy="496563"/>
          </a:xfrm>
        </p:spPr>
        <p:txBody>
          <a:bodyPr>
            <a:noAutofit/>
          </a:bodyPr>
          <a:lstStyle/>
          <a:p>
            <a:pPr algn="l"/>
            <a:r>
              <a:rPr lang="nl-NL" sz="2400" dirty="0" smtClean="0">
                <a:solidFill>
                  <a:schemeClr val="bg1"/>
                </a:solidFill>
              </a:rPr>
              <a:t>2.3 Massa en volume</a:t>
            </a:r>
            <a:endParaRPr lang="nl-NL" sz="2800" dirty="0">
              <a:solidFill>
                <a:schemeClr val="bg1"/>
              </a:solidFill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795" y="6095701"/>
            <a:ext cx="2415205" cy="76229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/>
          <a:srcRect l="7801" r="15956"/>
          <a:stretch/>
        </p:blipFill>
        <p:spPr>
          <a:xfrm>
            <a:off x="4994396" y="2439977"/>
            <a:ext cx="2385916" cy="34560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5"/>
          <a:srcRect r="34300"/>
          <a:stretch/>
        </p:blipFill>
        <p:spPr>
          <a:xfrm>
            <a:off x="5245" y="2439977"/>
            <a:ext cx="1614427" cy="3456000"/>
          </a:xfrm>
          <a:prstGeom prst="rect">
            <a:avLst/>
          </a:prstGeom>
          <a:ln w="19050">
            <a:noFill/>
          </a:ln>
        </p:spPr>
      </p:pic>
      <p:pic>
        <p:nvPicPr>
          <p:cNvPr id="15" name="Afbeelding 14"/>
          <p:cNvPicPr>
            <a:picLocks noChangeAspect="1"/>
          </p:cNvPicPr>
          <p:nvPr/>
        </p:nvPicPr>
        <p:blipFill rotWithShape="1">
          <a:blip r:embed="rId6"/>
          <a:srcRect l="19935" r="30462"/>
          <a:stretch/>
        </p:blipFill>
        <p:spPr>
          <a:xfrm>
            <a:off x="7452320" y="2439977"/>
            <a:ext cx="1691680" cy="34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5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2.3 Massa en volume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>
                <a:solidFill>
                  <a:srgbClr val="8FAA32"/>
                </a:solidFill>
              </a:rPr>
              <a:t>Plus </a:t>
            </a:r>
            <a:r>
              <a:rPr lang="nl-NL" b="1" dirty="0" smtClean="0"/>
              <a:t>Oude lengte-eenheden</a:t>
            </a:r>
          </a:p>
          <a:p>
            <a:pPr lvl="3"/>
            <a:endParaRPr lang="nl-NL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nl-NL" i="1" dirty="0" smtClean="0">
                <a:solidFill>
                  <a:srgbClr val="8FAA32"/>
                </a:solidFill>
              </a:rPr>
              <a:t>Lees de tekst van blz. 24</a:t>
            </a:r>
            <a:br>
              <a:rPr lang="nl-NL" i="1" dirty="0" smtClean="0">
                <a:solidFill>
                  <a:srgbClr val="8FAA32"/>
                </a:solidFill>
              </a:rPr>
            </a:br>
            <a:r>
              <a:rPr lang="nl-NL" i="1" dirty="0" smtClean="0">
                <a:solidFill>
                  <a:srgbClr val="8FAA32"/>
                </a:solidFill>
              </a:rPr>
              <a:t>en maak de bijbehorende</a:t>
            </a:r>
            <a:br>
              <a:rPr lang="nl-NL" i="1" dirty="0" smtClean="0">
                <a:solidFill>
                  <a:srgbClr val="8FAA32"/>
                </a:solidFill>
              </a:rPr>
            </a:br>
            <a:r>
              <a:rPr lang="nl-NL" i="1" dirty="0" smtClean="0">
                <a:solidFill>
                  <a:srgbClr val="8FAA32"/>
                </a:solidFill>
              </a:rPr>
              <a:t>opdrachten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3493" y="2246204"/>
            <a:ext cx="3513307" cy="3879960"/>
          </a:xfrm>
          <a:prstGeom prst="rect">
            <a:avLst/>
          </a:prstGeom>
          <a:ln w="19050">
            <a:solidFill>
              <a:srgbClr val="8FAA32"/>
            </a:solidFill>
          </a:ln>
        </p:spPr>
      </p:pic>
    </p:spTree>
    <p:extLst>
      <p:ext uri="{BB962C8B-B14F-4D97-AF65-F5344CB8AC3E}">
        <p14:creationId xmlns:p14="http://schemas.microsoft.com/office/powerpoint/2010/main" val="14373298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Volgende les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Donderdag </a:t>
            </a:r>
            <a:r>
              <a:rPr lang="nl-NL" dirty="0" smtClean="0"/>
              <a:t>7 januari, </a:t>
            </a:r>
            <a:r>
              <a:rPr lang="nl-NL" dirty="0"/>
              <a:t>7</a:t>
            </a:r>
            <a:r>
              <a:rPr lang="nl-NL" baseline="30000" dirty="0" smtClean="0"/>
              <a:t>e</a:t>
            </a:r>
            <a:r>
              <a:rPr lang="nl-NL" dirty="0" smtClean="0"/>
              <a:t> </a:t>
            </a:r>
            <a:r>
              <a:rPr lang="nl-NL" dirty="0" smtClean="0"/>
              <a:t>uur:</a:t>
            </a:r>
          </a:p>
          <a:p>
            <a:pPr lvl="3"/>
            <a:endParaRPr lang="nl-NL" dirty="0" smtClean="0"/>
          </a:p>
          <a:p>
            <a:pPr lvl="1"/>
            <a:r>
              <a:rPr lang="nl-NL" u="sng" dirty="0" smtClean="0"/>
              <a:t>Huiswerk:</a:t>
            </a:r>
            <a:endParaRPr lang="nl-NL" dirty="0"/>
          </a:p>
          <a:p>
            <a:pPr lvl="2"/>
            <a:r>
              <a:rPr lang="nl-NL" dirty="0" smtClean="0"/>
              <a:t>Opdracht 28 t/m 39 (2.3 Massa en volume)</a:t>
            </a:r>
          </a:p>
          <a:p>
            <a:pPr lvl="3"/>
            <a:r>
              <a:rPr lang="nl-NL" dirty="0" smtClean="0"/>
              <a:t>Online / blz</a:t>
            </a:r>
            <a:r>
              <a:rPr lang="nl-NL" dirty="0" smtClean="0"/>
              <a:t>. 17 t/m </a:t>
            </a:r>
            <a:r>
              <a:rPr lang="nl-NL" dirty="0" smtClean="0"/>
              <a:t>19 in je werkboek</a:t>
            </a:r>
            <a:endParaRPr lang="nl-NL" dirty="0"/>
          </a:p>
          <a:p>
            <a:pPr lvl="3"/>
            <a:endParaRPr lang="nl-NL" dirty="0" smtClean="0"/>
          </a:p>
          <a:p>
            <a:pPr lvl="1"/>
            <a:r>
              <a:rPr lang="nl-NL" u="sng" dirty="0" smtClean="0"/>
              <a:t>In de les:</a:t>
            </a:r>
            <a:endParaRPr lang="nl-NL" dirty="0"/>
          </a:p>
          <a:p>
            <a:pPr lvl="2"/>
            <a:r>
              <a:rPr lang="nl-NL" dirty="0" smtClean="0"/>
              <a:t>Huiswerk nabespreken</a:t>
            </a:r>
          </a:p>
          <a:p>
            <a:pPr lvl="2"/>
            <a:r>
              <a:rPr lang="nl-NL" dirty="0" smtClean="0"/>
              <a:t>Proef 5 en 6</a:t>
            </a:r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9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8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Vorige les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Praktische opdracht: Extraheren</a:t>
            </a:r>
          </a:p>
          <a:p>
            <a:pPr lvl="1"/>
            <a:r>
              <a:rPr lang="nl-NL" dirty="0" smtClean="0"/>
              <a:t>Deel 1/2 </a:t>
            </a:r>
            <a:r>
              <a:rPr lang="nl-NL" dirty="0" smtClean="0">
                <a:sym typeface="Wingdings" panose="05000000000000000000" pitchFamily="2" charset="2"/>
              </a:rPr>
              <a:t> na de vakantie afronden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431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Deze les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2.3 </a:t>
            </a:r>
            <a:r>
              <a:rPr lang="nl-NL" dirty="0" smtClean="0"/>
              <a:t>Massa en volume</a:t>
            </a:r>
            <a:endParaRPr lang="nl-NL" i="1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529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2.3 Massa en volume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/>
              <a:t>Een hoeveelheid stof afmeten</a:t>
            </a:r>
          </a:p>
          <a:p>
            <a:r>
              <a:rPr lang="nl-NL" dirty="0" smtClean="0"/>
              <a:t>Verschillende manieren om stoffen af te meten:</a:t>
            </a:r>
          </a:p>
          <a:p>
            <a:pPr lvl="1"/>
            <a:r>
              <a:rPr lang="nl-NL" b="1" dirty="0" smtClean="0">
                <a:solidFill>
                  <a:srgbClr val="8FAA32"/>
                </a:solidFill>
              </a:rPr>
              <a:t>Vaste stoffen</a:t>
            </a:r>
            <a:r>
              <a:rPr lang="nl-NL" dirty="0" smtClean="0"/>
              <a:t> </a:t>
            </a:r>
            <a:r>
              <a:rPr lang="nl-NL" dirty="0" smtClean="0">
                <a:sym typeface="Wingdings" panose="05000000000000000000" pitchFamily="2" charset="2"/>
              </a:rPr>
              <a:t> weegschaal</a:t>
            </a:r>
          </a:p>
          <a:p>
            <a:pPr lvl="1"/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Vloeistoffen</a:t>
            </a:r>
            <a:r>
              <a:rPr lang="nl-NL" dirty="0" smtClean="0">
                <a:sym typeface="Wingdings" panose="05000000000000000000" pitchFamily="2" charset="2"/>
              </a:rPr>
              <a:t>  maatbeker </a:t>
            </a:r>
            <a:r>
              <a:rPr lang="nl-NL" i="1" dirty="0" smtClean="0">
                <a:sym typeface="Wingdings" panose="05000000000000000000" pitchFamily="2" charset="2"/>
              </a:rPr>
              <a:t>(of iets vergelijkbaars)</a:t>
            </a:r>
            <a:endParaRPr lang="nl-NL" i="1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1026" name="Picture 2" descr="Draagbare precisieweegschaal - EMS - Kern gemakkelijk en snel bestellen |  Manut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281855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unststof Maatbeker 1000ml | Merkala.nl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t="6507" r="26042" b="10052"/>
          <a:stretch/>
        </p:blipFill>
        <p:spPr bwMode="auto">
          <a:xfrm>
            <a:off x="5450653" y="4293096"/>
            <a:ext cx="1853438" cy="214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1940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2.3 Massa en volume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/>
              <a:t>Massa</a:t>
            </a:r>
          </a:p>
          <a:p>
            <a:r>
              <a:rPr lang="nl-NL" dirty="0" smtClean="0"/>
              <a:t>Massa bepalen met een </a:t>
            </a:r>
            <a:r>
              <a:rPr lang="nl-NL" b="1" dirty="0" smtClean="0">
                <a:solidFill>
                  <a:srgbClr val="8FAA32"/>
                </a:solidFill>
              </a:rPr>
              <a:t>weegschaal</a:t>
            </a:r>
          </a:p>
          <a:p>
            <a:pPr lvl="1"/>
            <a:r>
              <a:rPr lang="nl-NL" dirty="0" smtClean="0"/>
              <a:t>Grote massa = zwaar voorwerp</a:t>
            </a:r>
          </a:p>
          <a:p>
            <a:pPr lvl="1"/>
            <a:r>
              <a:rPr lang="nl-NL" dirty="0" smtClean="0"/>
              <a:t>Kleine massa = licht voorwerp</a:t>
            </a:r>
          </a:p>
          <a:p>
            <a:pPr lvl="3"/>
            <a:endParaRPr lang="nl-NL" dirty="0"/>
          </a:p>
          <a:p>
            <a:r>
              <a:rPr lang="nl-NL" b="1" dirty="0" smtClean="0">
                <a:solidFill>
                  <a:srgbClr val="8FAA32"/>
                </a:solidFill>
              </a:rPr>
              <a:t>Eenheden </a:t>
            </a:r>
            <a:r>
              <a:rPr lang="nl-NL" dirty="0" smtClean="0"/>
              <a:t>van massa:</a:t>
            </a:r>
          </a:p>
          <a:p>
            <a:pPr lvl="1"/>
            <a:r>
              <a:rPr lang="nl-NL" dirty="0" smtClean="0"/>
              <a:t>Gram (g)</a:t>
            </a:r>
          </a:p>
          <a:p>
            <a:pPr lvl="1"/>
            <a:r>
              <a:rPr lang="nl-NL" dirty="0" smtClean="0"/>
              <a:t>Kilogram (kg)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00" y="2876278"/>
            <a:ext cx="2314600" cy="3255372"/>
          </a:xfrm>
          <a:prstGeom prst="rect">
            <a:avLst/>
          </a:prstGeom>
          <a:ln w="19050">
            <a:solidFill>
              <a:srgbClr val="8FAA32"/>
            </a:solidFill>
          </a:ln>
        </p:spPr>
      </p:pic>
      <p:sp>
        <p:nvSpPr>
          <p:cNvPr id="6" name="Tekstvak 5"/>
          <p:cNvSpPr txBox="1"/>
          <p:nvPr/>
        </p:nvSpPr>
        <p:spPr>
          <a:xfrm>
            <a:off x="3851920" y="5013176"/>
            <a:ext cx="1872208" cy="461665"/>
          </a:xfrm>
          <a:prstGeom prst="rect">
            <a:avLst/>
          </a:prstGeom>
          <a:noFill/>
          <a:ln w="28575">
            <a:solidFill>
              <a:srgbClr val="8FAA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/>
              <a:t>1 kg = 1000 g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41146028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2.3 Massa en volume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/>
              <a:t>Het volume van stoffen</a:t>
            </a:r>
          </a:p>
          <a:p>
            <a:r>
              <a:rPr lang="nl-NL" dirty="0" smtClean="0"/>
              <a:t>Volume bepalen met een </a:t>
            </a:r>
            <a:r>
              <a:rPr lang="nl-NL" b="1" dirty="0" smtClean="0">
                <a:solidFill>
                  <a:srgbClr val="8FAA32"/>
                </a:solidFill>
              </a:rPr>
              <a:t>maatcilinder</a:t>
            </a:r>
          </a:p>
          <a:p>
            <a:r>
              <a:rPr lang="nl-NL" dirty="0" smtClean="0"/>
              <a:t>Het </a:t>
            </a:r>
            <a:r>
              <a:rPr lang="nl-NL" i="1" dirty="0" smtClean="0"/>
              <a:t>volume van een vloeistof 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dirty="0">
                <a:sym typeface="Wingdings" panose="05000000000000000000" pitchFamily="2" charset="2"/>
              </a:rPr>
              <a:t>d</a:t>
            </a:r>
            <a:r>
              <a:rPr lang="nl-NL" dirty="0" smtClean="0"/>
              <a:t>e ruimte die een vloeistof inneemt</a:t>
            </a:r>
          </a:p>
          <a:p>
            <a:pPr lvl="3"/>
            <a:endParaRPr lang="nl-NL" dirty="0"/>
          </a:p>
          <a:p>
            <a:r>
              <a:rPr lang="nl-NL" b="1" dirty="0" smtClean="0">
                <a:solidFill>
                  <a:srgbClr val="8FAA32"/>
                </a:solidFill>
              </a:rPr>
              <a:t>Eenheden</a:t>
            </a:r>
            <a:r>
              <a:rPr lang="nl-NL" dirty="0" smtClean="0"/>
              <a:t> van volume:</a:t>
            </a:r>
          </a:p>
          <a:p>
            <a:pPr lvl="1"/>
            <a:r>
              <a:rPr lang="nl-NL" dirty="0" smtClean="0"/>
              <a:t>Liter (L)</a:t>
            </a:r>
          </a:p>
          <a:p>
            <a:pPr lvl="1"/>
            <a:r>
              <a:rPr lang="nl-NL" dirty="0" smtClean="0"/>
              <a:t>Milliliter (</a:t>
            </a:r>
            <a:r>
              <a:rPr lang="nl-NL" dirty="0" err="1" smtClean="0"/>
              <a:t>mL</a:t>
            </a:r>
            <a:r>
              <a:rPr lang="nl-NL" dirty="0" smtClean="0"/>
              <a:t>)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3525683" y="5013176"/>
            <a:ext cx="2088232" cy="461665"/>
          </a:xfrm>
          <a:prstGeom prst="rect">
            <a:avLst/>
          </a:prstGeom>
          <a:noFill/>
          <a:ln w="28575">
            <a:solidFill>
              <a:srgbClr val="8FAA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/>
              <a:t>1 L = 1000 </a:t>
            </a:r>
            <a:r>
              <a:rPr lang="nl-NL" sz="2400" b="1" dirty="0" err="1" smtClean="0"/>
              <a:t>mL</a:t>
            </a:r>
            <a:endParaRPr lang="nl-NL" sz="2400" b="1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4581" y="3331519"/>
            <a:ext cx="2802219" cy="279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210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2.3 Massa en volume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/>
              <a:t>Het volume van stoffen</a:t>
            </a:r>
          </a:p>
          <a:p>
            <a:r>
              <a:rPr lang="nl-NL" dirty="0" smtClean="0"/>
              <a:t>Eenheid </a:t>
            </a:r>
            <a:r>
              <a:rPr lang="nl-NL" b="1" dirty="0" smtClean="0">
                <a:solidFill>
                  <a:srgbClr val="8FAA32"/>
                </a:solidFill>
              </a:rPr>
              <a:t>liter</a:t>
            </a:r>
            <a:r>
              <a:rPr lang="nl-NL" dirty="0" smtClean="0"/>
              <a:t> (L) is alleen voor </a:t>
            </a:r>
            <a:r>
              <a:rPr lang="nl-NL" u="sng" dirty="0" smtClean="0"/>
              <a:t>vloeistoffen</a:t>
            </a:r>
          </a:p>
          <a:p>
            <a:r>
              <a:rPr lang="nl-NL" dirty="0" smtClean="0"/>
              <a:t>In </a:t>
            </a:r>
            <a:r>
              <a:rPr lang="nl-NL" u="sng" dirty="0" smtClean="0"/>
              <a:t>andere gevallen</a:t>
            </a:r>
            <a:r>
              <a:rPr lang="nl-NL" dirty="0" smtClean="0"/>
              <a:t> gebruik je </a:t>
            </a:r>
            <a:r>
              <a:rPr lang="nl-NL" b="1" dirty="0" smtClean="0">
                <a:solidFill>
                  <a:srgbClr val="8FAA32"/>
                </a:solidFill>
              </a:rPr>
              <a:t>kubieke decimeters</a:t>
            </a:r>
            <a:r>
              <a:rPr lang="nl-NL" dirty="0" smtClean="0"/>
              <a:t> (dm</a:t>
            </a:r>
            <a:r>
              <a:rPr lang="nl-NL" baseline="30000" dirty="0" smtClean="0"/>
              <a:t>3</a:t>
            </a:r>
            <a:r>
              <a:rPr lang="nl-NL" dirty="0" smtClean="0"/>
              <a:t>)</a:t>
            </a:r>
          </a:p>
          <a:p>
            <a:pPr lvl="3"/>
            <a:endParaRPr lang="nl-NL" dirty="0"/>
          </a:p>
          <a:p>
            <a:r>
              <a:rPr lang="nl-NL" i="1" dirty="0" smtClean="0"/>
              <a:t>Omrekenen: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3525683" y="4263479"/>
            <a:ext cx="2088232" cy="461665"/>
          </a:xfrm>
          <a:prstGeom prst="rect">
            <a:avLst/>
          </a:prstGeom>
          <a:noFill/>
          <a:ln w="28575">
            <a:solidFill>
              <a:srgbClr val="8FAA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/>
              <a:t>1 L = 1 dm</a:t>
            </a:r>
            <a:r>
              <a:rPr lang="nl-NL" sz="2400" b="1" baseline="30000" dirty="0" smtClean="0"/>
              <a:t>3</a:t>
            </a:r>
            <a:endParaRPr lang="nl-NL" sz="2400" b="1" baseline="30000" dirty="0"/>
          </a:p>
        </p:txBody>
      </p:sp>
      <p:sp>
        <p:nvSpPr>
          <p:cNvPr id="7" name="Tekstvak 6"/>
          <p:cNvSpPr txBox="1"/>
          <p:nvPr/>
        </p:nvSpPr>
        <p:spPr>
          <a:xfrm>
            <a:off x="3525683" y="4941168"/>
            <a:ext cx="2088232" cy="461665"/>
          </a:xfrm>
          <a:prstGeom prst="rect">
            <a:avLst/>
          </a:prstGeom>
          <a:noFill/>
          <a:ln w="28575">
            <a:solidFill>
              <a:srgbClr val="8FAA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/>
              <a:t>1 </a:t>
            </a:r>
            <a:r>
              <a:rPr lang="nl-NL" sz="2400" b="1" dirty="0" err="1" smtClean="0"/>
              <a:t>mL</a:t>
            </a:r>
            <a:r>
              <a:rPr lang="nl-NL" sz="2400" b="1" dirty="0" smtClean="0"/>
              <a:t> = 1 cm</a:t>
            </a:r>
            <a:r>
              <a:rPr lang="nl-NL" sz="2400" b="1" baseline="30000" dirty="0" smtClean="0"/>
              <a:t>3</a:t>
            </a:r>
            <a:endParaRPr lang="nl-NL" sz="2400" b="1" baseline="30000" dirty="0"/>
          </a:p>
        </p:txBody>
      </p:sp>
    </p:spTree>
    <p:extLst>
      <p:ext uri="{BB962C8B-B14F-4D97-AF65-F5344CB8AC3E}">
        <p14:creationId xmlns:p14="http://schemas.microsoft.com/office/powerpoint/2010/main" val="3232404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1060" y="4141707"/>
            <a:ext cx="3285740" cy="198445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2.3 Massa en volume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/>
              <a:t>Het volume van rechthoekige voorwerpen</a:t>
            </a:r>
          </a:p>
          <a:p>
            <a:r>
              <a:rPr lang="nl-NL" dirty="0" smtClean="0"/>
              <a:t>Het </a:t>
            </a:r>
            <a:r>
              <a:rPr lang="nl-NL" i="1" dirty="0" smtClean="0"/>
              <a:t>volume van een voorwerp</a:t>
            </a:r>
            <a:r>
              <a:rPr lang="nl-NL" dirty="0" smtClean="0"/>
              <a:t> </a:t>
            </a:r>
            <a:r>
              <a:rPr lang="nl-NL" dirty="0" smtClean="0">
                <a:sym typeface="Wingdings" panose="05000000000000000000" pitchFamily="2" charset="2"/>
              </a:rPr>
              <a:t> de ruimte die een voorwerp inneemt</a:t>
            </a:r>
          </a:p>
          <a:p>
            <a:pPr lvl="3"/>
            <a:endParaRPr lang="nl-NL" i="1" dirty="0"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Volume </a:t>
            </a:r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berekenen</a:t>
            </a:r>
            <a:r>
              <a:rPr lang="nl-NL" dirty="0" smtClean="0">
                <a:sym typeface="Wingdings" panose="05000000000000000000" pitchFamily="2" charset="2"/>
              </a:rPr>
              <a:t>:</a:t>
            </a:r>
          </a:p>
          <a:p>
            <a:pPr lvl="1"/>
            <a:r>
              <a:rPr lang="nl-NL" dirty="0"/>
              <a:t>v</a:t>
            </a:r>
            <a:r>
              <a:rPr lang="nl-NL" dirty="0" smtClean="0"/>
              <a:t>olume = lengte x breedte x hoogte</a:t>
            </a:r>
          </a:p>
          <a:p>
            <a:pPr lvl="1"/>
            <a:r>
              <a:rPr lang="nl-NL" i="1" dirty="0" smtClean="0"/>
              <a:t>V = l ∙ b </a:t>
            </a:r>
            <a:r>
              <a:rPr lang="nl-NL" i="1" dirty="0"/>
              <a:t>∙</a:t>
            </a:r>
            <a:r>
              <a:rPr lang="nl-NL" i="1" dirty="0" smtClean="0"/>
              <a:t> h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028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3356992"/>
            <a:ext cx="2928562" cy="296769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2.3 Massa en volume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/>
              <a:t>Het volume van andere voorwerpen</a:t>
            </a:r>
          </a:p>
          <a:p>
            <a:r>
              <a:rPr lang="nl-NL" dirty="0" smtClean="0"/>
              <a:t>Volume van </a:t>
            </a:r>
            <a:r>
              <a:rPr lang="nl-NL" i="1" dirty="0" smtClean="0"/>
              <a:t>onregelmatig gevormde voorwerpen </a:t>
            </a:r>
            <a:r>
              <a:rPr lang="nl-NL" dirty="0" smtClean="0"/>
              <a:t>kun je </a:t>
            </a:r>
            <a:r>
              <a:rPr lang="nl-NL" u="sng" dirty="0" smtClean="0"/>
              <a:t>niet</a:t>
            </a:r>
            <a:r>
              <a:rPr lang="nl-NL" dirty="0" smtClean="0"/>
              <a:t> uitrekenen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Bepalen met de </a:t>
            </a:r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onderdompelmethode</a:t>
            </a:r>
          </a:p>
          <a:p>
            <a:pPr lvl="3"/>
            <a:endParaRPr lang="nl-NL" i="1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NL" i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Zie stappenplan op blz. 23</a:t>
            </a:r>
            <a:endParaRPr lang="nl-NL" i="1" dirty="0" smtClean="0">
              <a:solidFill>
                <a:srgbClr val="8FAA32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7758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E345893EE1534FADBA7A8F7DA80D3B" ma:contentTypeVersion="13" ma:contentTypeDescription="Create a new document." ma:contentTypeScope="" ma:versionID="a51fa4c89ba03dc407c0320b74f56315">
  <xsd:schema xmlns:xsd="http://www.w3.org/2001/XMLSchema" xmlns:xs="http://www.w3.org/2001/XMLSchema" xmlns:p="http://schemas.microsoft.com/office/2006/metadata/properties" xmlns:ns3="17b2f04a-99da-42bd-8a2c-ba7cf8a94619" xmlns:ns4="03fdecb2-fae2-405a-84f3-94e5184406df" targetNamespace="http://schemas.microsoft.com/office/2006/metadata/properties" ma:root="true" ma:fieldsID="4dc73a910da96c7e83557d001362f04f" ns3:_="" ns4:_="">
    <xsd:import namespace="17b2f04a-99da-42bd-8a2c-ba7cf8a94619"/>
    <xsd:import namespace="03fdecb2-fae2-405a-84f3-94e5184406d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b2f04a-99da-42bd-8a2c-ba7cf8a946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fdecb2-fae2-405a-84f3-94e5184406d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7FB298C-1BE2-40C6-96FF-4B72329160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b2f04a-99da-42bd-8a2c-ba7cf8a94619"/>
    <ds:schemaRef ds:uri="03fdecb2-fae2-405a-84f3-94e5184406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C424598-72B1-4610-A321-181128C9E0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302AD0-3666-4BC8-BCB2-22990D6BA659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03fdecb2-fae2-405a-84f3-94e5184406df"/>
    <ds:schemaRef ds:uri="http://purl.org/dc/elements/1.1/"/>
    <ds:schemaRef ds:uri="http://schemas.microsoft.com/office/2006/metadata/properties"/>
    <ds:schemaRef ds:uri="17b2f04a-99da-42bd-8a2c-ba7cf8a9461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5312</TotalTime>
  <Words>481</Words>
  <Application>Microsoft Office PowerPoint</Application>
  <PresentationFormat>Diavoorstelling (4:3)</PresentationFormat>
  <Paragraphs>114</Paragraphs>
  <Slides>12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Kantoorthema</vt:lpstr>
      <vt:lpstr>Hoofdstuk 2 Stoffen</vt:lpstr>
      <vt:lpstr>Vorige les</vt:lpstr>
      <vt:lpstr>Deze les</vt:lpstr>
      <vt:lpstr>2.3 Massa en volume</vt:lpstr>
      <vt:lpstr>2.3 Massa en volume</vt:lpstr>
      <vt:lpstr>2.3 Massa en volume</vt:lpstr>
      <vt:lpstr>2.3 Massa en volume</vt:lpstr>
      <vt:lpstr>2.3 Massa en volume</vt:lpstr>
      <vt:lpstr>2.3 Massa en volume</vt:lpstr>
      <vt:lpstr>2.3 Massa en volume</vt:lpstr>
      <vt:lpstr>Volgende les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Inge</dc:creator>
  <cp:lastModifiedBy>Inge Zwaan</cp:lastModifiedBy>
  <cp:revision>306</cp:revision>
  <cp:lastPrinted>2015-01-10T16:11:12Z</cp:lastPrinted>
  <dcterms:created xsi:type="dcterms:W3CDTF">2014-09-23T08:37:22Z</dcterms:created>
  <dcterms:modified xsi:type="dcterms:W3CDTF">2020-12-14T09:15:05Z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0x010100E0E345893EE1534FADBA7A8F7DA80D3B</vt:lpwstr>
  </property>
</Properties>
</file>